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41"/>
  </p:notesMasterIdLst>
  <p:sldIdLst>
    <p:sldId id="369" r:id="rId2"/>
    <p:sldId id="37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32" r:id="rId11"/>
    <p:sldId id="333" r:id="rId12"/>
    <p:sldId id="301" r:id="rId13"/>
    <p:sldId id="334" r:id="rId14"/>
    <p:sldId id="361" r:id="rId15"/>
    <p:sldId id="340" r:id="rId16"/>
    <p:sldId id="346" r:id="rId17"/>
    <p:sldId id="347" r:id="rId18"/>
    <p:sldId id="348" r:id="rId19"/>
    <p:sldId id="343" r:id="rId20"/>
    <p:sldId id="336" r:id="rId21"/>
    <p:sldId id="337" r:id="rId22"/>
    <p:sldId id="306" r:id="rId23"/>
    <p:sldId id="308" r:id="rId24"/>
    <p:sldId id="338" r:id="rId25"/>
    <p:sldId id="344" r:id="rId26"/>
    <p:sldId id="345" r:id="rId27"/>
    <p:sldId id="339" r:id="rId28"/>
    <p:sldId id="335" r:id="rId29"/>
    <p:sldId id="271" r:id="rId30"/>
    <p:sldId id="270" r:id="rId31"/>
    <p:sldId id="309" r:id="rId32"/>
    <p:sldId id="310" r:id="rId33"/>
    <p:sldId id="312" r:id="rId34"/>
    <p:sldId id="311" r:id="rId35"/>
    <p:sldId id="274" r:id="rId36"/>
    <p:sldId id="290" r:id="rId37"/>
    <p:sldId id="272" r:id="rId38"/>
    <p:sldId id="273" r:id="rId39"/>
    <p:sldId id="318" r:id="rId40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verance, Charles" initials="S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5FF"/>
    <a:srgbClr val="018AC2"/>
    <a:srgbClr val="8F7533"/>
    <a:srgbClr val="343399"/>
    <a:srgbClr val="626262"/>
    <a:srgbClr val="EDA514"/>
    <a:srgbClr val="FFC213"/>
    <a:srgbClr val="CFAC4F"/>
    <a:srgbClr val="ED7D31"/>
    <a:srgbClr val="587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0"/>
    <p:restoredTop sz="74632"/>
  </p:normalViewPr>
  <p:slideViewPr>
    <p:cSldViewPr snapToGrid="0" snapToObjects="1">
      <p:cViewPr>
        <p:scale>
          <a:sx n="97" d="100"/>
          <a:sy n="97" d="100"/>
        </p:scale>
        <p:origin x="74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DEEP LINKING®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BBADAEFA-2A64-BC47-BE54-C440B41CD2B2}" type="presOf" srcId="{0C4B5839-CF6D-D643-954E-D87E70C08835}" destId="{FB784593-BC28-F044-BBDE-B0666115D904}" srcOrd="1" destOrd="0" presId="urn:microsoft.com/office/officeart/2005/8/layout/gear1"/>
    <dgm:cxn modelId="{23711A62-199B-AF4C-B082-8EC4C4495820}" type="presOf" srcId="{0C4B5839-CF6D-D643-954E-D87E70C08835}" destId="{8F0F215D-46CB-6740-834B-069FC4CC7236}" srcOrd="0" destOrd="0" presId="urn:microsoft.com/office/officeart/2005/8/layout/gear1"/>
    <dgm:cxn modelId="{F4A0A6C0-5FCB-C44C-A287-2CEFF1B43312}" type="presOf" srcId="{0C4B5839-CF6D-D643-954E-D87E70C08835}" destId="{546AC760-91AE-CB49-AA7B-3F82AAE3001F}" srcOrd="2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929B2EB3-CB63-424D-BAB1-7071040C2AA0}" type="presOf" srcId="{FB803AC0-7EFD-8E44-8099-77ECD41D8509}" destId="{B2D2FC42-1ADE-AD46-81F3-6EF33F32D4C0}" srcOrd="0" destOrd="0" presId="urn:microsoft.com/office/officeart/2005/8/layout/gear1"/>
    <dgm:cxn modelId="{0FEBC03A-35B7-DD47-B743-AE3B01D5296E}" type="presOf" srcId="{0C4B5839-CF6D-D643-954E-D87E70C08835}" destId="{2EF4F175-B3AB-9046-8778-8680FFDA2895}" srcOrd="3" destOrd="0" presId="urn:microsoft.com/office/officeart/2005/8/layout/gear1"/>
    <dgm:cxn modelId="{C269D097-CBA8-6546-8BB2-46C4BDD36959}" type="presOf" srcId="{21F9C290-4E2B-D24F-AAEA-5AD9D3733B0F}" destId="{3450C70F-7ED1-C04F-960A-94086B07D924}" srcOrd="1" destOrd="0" presId="urn:microsoft.com/office/officeart/2005/8/layout/gear1"/>
    <dgm:cxn modelId="{D6E7CFC0-4D28-E34C-87B2-E8FD811E5BF8}" type="presOf" srcId="{8A6D15ED-CFC5-2343-988D-93AA441CD45B}" destId="{081734C5-EC5F-B442-A8F7-0E6352E3467F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F8F2CFA9-F655-1548-9F21-E30E732E78E6}" type="presOf" srcId="{2FEE0124-FEE7-F249-A5EE-F435022148A6}" destId="{FDE87692-A710-3D40-B881-F41C5E3E790E}" srcOrd="0" destOrd="0" presId="urn:microsoft.com/office/officeart/2005/8/layout/gear1"/>
    <dgm:cxn modelId="{E82AFA18-202E-C244-B3A9-C1D8A3C1C268}" type="presOf" srcId="{7CE8B053-93CF-BD41-B16C-92BEDF74F909}" destId="{A05A29C6-30FB-6B44-8723-4961B8C06B70}" srcOrd="0" destOrd="0" presId="urn:microsoft.com/office/officeart/2005/8/layout/gear1"/>
    <dgm:cxn modelId="{7E4369A8-F7D1-704D-8896-8BEC07101266}" type="presOf" srcId="{5254FC7D-EBDB-C94C-9C7B-F5D1543DC3F2}" destId="{12E9EAAA-8FF8-8941-9A78-1554B7C471CF}" srcOrd="1" destOrd="0" presId="urn:microsoft.com/office/officeart/2005/8/layout/gear1"/>
    <dgm:cxn modelId="{CAD9A37C-5761-6C43-8ED8-AF425A182D62}" type="presOf" srcId="{5254FC7D-EBDB-C94C-9C7B-F5D1543DC3F2}" destId="{449F0CB1-D66E-A044-AE04-CE70D1586076}" srcOrd="2" destOrd="0" presId="urn:microsoft.com/office/officeart/2005/8/layout/gear1"/>
    <dgm:cxn modelId="{EAE6A74F-83EB-5142-AF28-7692C0B98B77}" type="presOf" srcId="{5254FC7D-EBDB-C94C-9C7B-F5D1543DC3F2}" destId="{8C4329E3-3DA8-F543-BC6A-65E88CACD975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A1E14967-F6D5-954C-BEB6-7F4B3A6FC0E6}" type="presOf" srcId="{21F9C290-4E2B-D24F-AAEA-5AD9D3733B0F}" destId="{5F8B13C2-6AA5-8E48-B08F-271FE8B15D73}" srcOrd="0" destOrd="0" presId="urn:microsoft.com/office/officeart/2005/8/layout/gear1"/>
    <dgm:cxn modelId="{A643946C-154D-6245-84F2-5A9275D8E564}" type="presOf" srcId="{21F9C290-4E2B-D24F-AAEA-5AD9D3733B0F}" destId="{4CA655C7-18B4-A64D-9AD9-5ABDA0E495B9}" srcOrd="2" destOrd="0" presId="urn:microsoft.com/office/officeart/2005/8/layout/gear1"/>
    <dgm:cxn modelId="{7D2CBBD0-2496-F443-9AC1-02DE92F35744}" type="presParOf" srcId="{B2D2FC42-1ADE-AD46-81F3-6EF33F32D4C0}" destId="{8C4329E3-3DA8-F543-BC6A-65E88CACD975}" srcOrd="0" destOrd="0" presId="urn:microsoft.com/office/officeart/2005/8/layout/gear1"/>
    <dgm:cxn modelId="{B07FECAE-9B26-4248-8651-24B0111659F5}" type="presParOf" srcId="{B2D2FC42-1ADE-AD46-81F3-6EF33F32D4C0}" destId="{12E9EAAA-8FF8-8941-9A78-1554B7C471CF}" srcOrd="1" destOrd="0" presId="urn:microsoft.com/office/officeart/2005/8/layout/gear1"/>
    <dgm:cxn modelId="{1065D39D-091C-CA4B-91CD-844612532944}" type="presParOf" srcId="{B2D2FC42-1ADE-AD46-81F3-6EF33F32D4C0}" destId="{449F0CB1-D66E-A044-AE04-CE70D1586076}" srcOrd="2" destOrd="0" presId="urn:microsoft.com/office/officeart/2005/8/layout/gear1"/>
    <dgm:cxn modelId="{9992A338-DB56-C34E-9C2E-04B303443752}" type="presParOf" srcId="{B2D2FC42-1ADE-AD46-81F3-6EF33F32D4C0}" destId="{5F8B13C2-6AA5-8E48-B08F-271FE8B15D73}" srcOrd="3" destOrd="0" presId="urn:microsoft.com/office/officeart/2005/8/layout/gear1"/>
    <dgm:cxn modelId="{49023545-7599-C640-A12C-E625FF6BBC67}" type="presParOf" srcId="{B2D2FC42-1ADE-AD46-81F3-6EF33F32D4C0}" destId="{3450C70F-7ED1-C04F-960A-94086B07D924}" srcOrd="4" destOrd="0" presId="urn:microsoft.com/office/officeart/2005/8/layout/gear1"/>
    <dgm:cxn modelId="{E9881DDA-265A-8F41-9C95-6246113B7702}" type="presParOf" srcId="{B2D2FC42-1ADE-AD46-81F3-6EF33F32D4C0}" destId="{4CA655C7-18B4-A64D-9AD9-5ABDA0E495B9}" srcOrd="5" destOrd="0" presId="urn:microsoft.com/office/officeart/2005/8/layout/gear1"/>
    <dgm:cxn modelId="{DE78371D-CD47-294E-AA23-DE6012FCF6DF}" type="presParOf" srcId="{B2D2FC42-1ADE-AD46-81F3-6EF33F32D4C0}" destId="{8F0F215D-46CB-6740-834B-069FC4CC7236}" srcOrd="6" destOrd="0" presId="urn:microsoft.com/office/officeart/2005/8/layout/gear1"/>
    <dgm:cxn modelId="{2020F6E3-43D2-3B43-BE7E-5B953414CB9B}" type="presParOf" srcId="{B2D2FC42-1ADE-AD46-81F3-6EF33F32D4C0}" destId="{FB784593-BC28-F044-BBDE-B0666115D904}" srcOrd="7" destOrd="0" presId="urn:microsoft.com/office/officeart/2005/8/layout/gear1"/>
    <dgm:cxn modelId="{C74B0AE5-3FBF-D04F-ABA3-C5D06A199F6D}" type="presParOf" srcId="{B2D2FC42-1ADE-AD46-81F3-6EF33F32D4C0}" destId="{546AC760-91AE-CB49-AA7B-3F82AAE3001F}" srcOrd="8" destOrd="0" presId="urn:microsoft.com/office/officeart/2005/8/layout/gear1"/>
    <dgm:cxn modelId="{64969B81-1325-7043-94A7-16C9676800A9}" type="presParOf" srcId="{B2D2FC42-1ADE-AD46-81F3-6EF33F32D4C0}" destId="{2EF4F175-B3AB-9046-8778-8680FFDA2895}" srcOrd="9" destOrd="0" presId="urn:microsoft.com/office/officeart/2005/8/layout/gear1"/>
    <dgm:cxn modelId="{B7C762EA-6CCE-7F44-969F-DC980BA37D80}" type="presParOf" srcId="{B2D2FC42-1ADE-AD46-81F3-6EF33F32D4C0}" destId="{A05A29C6-30FB-6B44-8723-4961B8C06B70}" srcOrd="10" destOrd="0" presId="urn:microsoft.com/office/officeart/2005/8/layout/gear1"/>
    <dgm:cxn modelId="{16A900F5-4AF6-0D48-B1AB-E7BD0B515E21}" type="presParOf" srcId="{B2D2FC42-1ADE-AD46-81F3-6EF33F32D4C0}" destId="{081734C5-EC5F-B442-A8F7-0E6352E3467F}" srcOrd="11" destOrd="0" presId="urn:microsoft.com/office/officeart/2005/8/layout/gear1"/>
    <dgm:cxn modelId="{C8D860DB-2322-1C47-B343-72CC419EB87D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DEEP LINKING®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BE5F0199-FF05-CA43-8FED-1761F701DF6A}" type="presOf" srcId="{21F9C290-4E2B-D24F-AAEA-5AD9D3733B0F}" destId="{5F8B13C2-6AA5-8E48-B08F-271FE8B15D73}" srcOrd="0" destOrd="0" presId="urn:microsoft.com/office/officeart/2005/8/layout/gear1"/>
    <dgm:cxn modelId="{15104317-F3CC-E947-A8BD-1B5228ED7959}" type="presOf" srcId="{7CE8B053-93CF-BD41-B16C-92BEDF74F909}" destId="{A05A29C6-30FB-6B44-8723-4961B8C06B70}" srcOrd="0" destOrd="0" presId="urn:microsoft.com/office/officeart/2005/8/layout/gear1"/>
    <dgm:cxn modelId="{5D5DD9CD-3D6C-8248-BC16-ED2EC5CA42B4}" type="presOf" srcId="{5254FC7D-EBDB-C94C-9C7B-F5D1543DC3F2}" destId="{12E9EAAA-8FF8-8941-9A78-1554B7C471CF}" srcOrd="1" destOrd="0" presId="urn:microsoft.com/office/officeart/2005/8/layout/gear1"/>
    <dgm:cxn modelId="{49723D51-A843-E843-8548-10B45F5689A4}" type="presOf" srcId="{5254FC7D-EBDB-C94C-9C7B-F5D1543DC3F2}" destId="{8C4329E3-3DA8-F543-BC6A-65E88CACD975}" srcOrd="0" destOrd="0" presId="urn:microsoft.com/office/officeart/2005/8/layout/gear1"/>
    <dgm:cxn modelId="{676FA94D-78B3-DE4A-BB5B-55768B0B3CB8}" type="presOf" srcId="{8A6D15ED-CFC5-2343-988D-93AA441CD45B}" destId="{081734C5-EC5F-B442-A8F7-0E6352E3467F}" srcOrd="0" destOrd="0" presId="urn:microsoft.com/office/officeart/2005/8/layout/gear1"/>
    <dgm:cxn modelId="{4F4B5752-6EBA-0A42-A59C-5E7473A85A36}" type="presOf" srcId="{0C4B5839-CF6D-D643-954E-D87E70C08835}" destId="{2EF4F175-B3AB-9046-8778-8680FFDA2895}" srcOrd="3" destOrd="0" presId="urn:microsoft.com/office/officeart/2005/8/layout/gear1"/>
    <dgm:cxn modelId="{54292677-93B2-CE42-A2B1-00A889961890}" type="presOf" srcId="{FB803AC0-7EFD-8E44-8099-77ECD41D8509}" destId="{B2D2FC42-1ADE-AD46-81F3-6EF33F32D4C0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F0039B56-3925-9045-A950-019A076E4F6B}" type="presOf" srcId="{0C4B5839-CF6D-D643-954E-D87E70C08835}" destId="{546AC760-91AE-CB49-AA7B-3F82AAE3001F}" srcOrd="2" destOrd="0" presId="urn:microsoft.com/office/officeart/2005/8/layout/gear1"/>
    <dgm:cxn modelId="{E1C21C1A-B12F-A049-AE3D-E5D1D6E6212D}" type="presOf" srcId="{21F9C290-4E2B-D24F-AAEA-5AD9D3733B0F}" destId="{3450C70F-7ED1-C04F-960A-94086B07D92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83BDCF57-FBF2-0C41-B693-AE285D5C800D}" type="presOf" srcId="{2FEE0124-FEE7-F249-A5EE-F435022148A6}" destId="{FDE87692-A710-3D40-B881-F41C5E3E790E}" srcOrd="0" destOrd="0" presId="urn:microsoft.com/office/officeart/2005/8/layout/gear1"/>
    <dgm:cxn modelId="{122AF442-03B5-5A4D-8EBC-A8A89F4B1AA8}" type="presOf" srcId="{0C4B5839-CF6D-D643-954E-D87E70C08835}" destId="{FB784593-BC28-F044-BBDE-B0666115D904}" srcOrd="1" destOrd="0" presId="urn:microsoft.com/office/officeart/2005/8/layout/gear1"/>
    <dgm:cxn modelId="{8F8D58EA-1230-624E-AEE4-DD24F7F80405}" type="presOf" srcId="{0C4B5839-CF6D-D643-954E-D87E70C08835}" destId="{8F0F215D-46CB-6740-834B-069FC4CC7236}" srcOrd="0" destOrd="0" presId="urn:microsoft.com/office/officeart/2005/8/layout/gear1"/>
    <dgm:cxn modelId="{47B5C971-2A8D-9444-9202-9600C9F1872B}" type="presOf" srcId="{21F9C290-4E2B-D24F-AAEA-5AD9D3733B0F}" destId="{4CA655C7-18B4-A64D-9AD9-5ABDA0E495B9}" srcOrd="2" destOrd="0" presId="urn:microsoft.com/office/officeart/2005/8/layout/gear1"/>
    <dgm:cxn modelId="{B419FE27-A685-3F48-87BB-508703784B39}" type="presOf" srcId="{5254FC7D-EBDB-C94C-9C7B-F5D1543DC3F2}" destId="{449F0CB1-D66E-A044-AE04-CE70D1586076}" srcOrd="2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4613BAE7-B63C-564B-BCA2-6D953B751F8C}" type="presParOf" srcId="{B2D2FC42-1ADE-AD46-81F3-6EF33F32D4C0}" destId="{8C4329E3-3DA8-F543-BC6A-65E88CACD975}" srcOrd="0" destOrd="0" presId="urn:microsoft.com/office/officeart/2005/8/layout/gear1"/>
    <dgm:cxn modelId="{F53D23C4-9EC6-BA47-8F6C-567E46A6D74D}" type="presParOf" srcId="{B2D2FC42-1ADE-AD46-81F3-6EF33F32D4C0}" destId="{12E9EAAA-8FF8-8941-9A78-1554B7C471CF}" srcOrd="1" destOrd="0" presId="urn:microsoft.com/office/officeart/2005/8/layout/gear1"/>
    <dgm:cxn modelId="{9147F541-ABAA-8B4C-BBDB-BDB588A916AB}" type="presParOf" srcId="{B2D2FC42-1ADE-AD46-81F3-6EF33F32D4C0}" destId="{449F0CB1-D66E-A044-AE04-CE70D1586076}" srcOrd="2" destOrd="0" presId="urn:microsoft.com/office/officeart/2005/8/layout/gear1"/>
    <dgm:cxn modelId="{1B640A51-E259-A640-9DF9-5D3B2F41A526}" type="presParOf" srcId="{B2D2FC42-1ADE-AD46-81F3-6EF33F32D4C0}" destId="{5F8B13C2-6AA5-8E48-B08F-271FE8B15D73}" srcOrd="3" destOrd="0" presId="urn:microsoft.com/office/officeart/2005/8/layout/gear1"/>
    <dgm:cxn modelId="{60B5660A-81E6-994D-BF8B-B2667FA3A1FE}" type="presParOf" srcId="{B2D2FC42-1ADE-AD46-81F3-6EF33F32D4C0}" destId="{3450C70F-7ED1-C04F-960A-94086B07D924}" srcOrd="4" destOrd="0" presId="urn:microsoft.com/office/officeart/2005/8/layout/gear1"/>
    <dgm:cxn modelId="{AD4C5331-A5A1-0340-8E70-2493823D62E5}" type="presParOf" srcId="{B2D2FC42-1ADE-AD46-81F3-6EF33F32D4C0}" destId="{4CA655C7-18B4-A64D-9AD9-5ABDA0E495B9}" srcOrd="5" destOrd="0" presId="urn:microsoft.com/office/officeart/2005/8/layout/gear1"/>
    <dgm:cxn modelId="{7E930EEB-E813-5A47-BAAF-286A75250B7D}" type="presParOf" srcId="{B2D2FC42-1ADE-AD46-81F3-6EF33F32D4C0}" destId="{8F0F215D-46CB-6740-834B-069FC4CC7236}" srcOrd="6" destOrd="0" presId="urn:microsoft.com/office/officeart/2005/8/layout/gear1"/>
    <dgm:cxn modelId="{A03DAA48-9881-3745-8A60-E8C2F98A1C05}" type="presParOf" srcId="{B2D2FC42-1ADE-AD46-81F3-6EF33F32D4C0}" destId="{FB784593-BC28-F044-BBDE-B0666115D904}" srcOrd="7" destOrd="0" presId="urn:microsoft.com/office/officeart/2005/8/layout/gear1"/>
    <dgm:cxn modelId="{1441B0C6-D4CF-2F47-9D9E-0858377C87E2}" type="presParOf" srcId="{B2D2FC42-1ADE-AD46-81F3-6EF33F32D4C0}" destId="{546AC760-91AE-CB49-AA7B-3F82AAE3001F}" srcOrd="8" destOrd="0" presId="urn:microsoft.com/office/officeart/2005/8/layout/gear1"/>
    <dgm:cxn modelId="{07B8048F-D2CC-214B-A610-ADE23E07922F}" type="presParOf" srcId="{B2D2FC42-1ADE-AD46-81F3-6EF33F32D4C0}" destId="{2EF4F175-B3AB-9046-8778-8680FFDA2895}" srcOrd="9" destOrd="0" presId="urn:microsoft.com/office/officeart/2005/8/layout/gear1"/>
    <dgm:cxn modelId="{391A428A-526E-2B47-B0DF-A6B5E37C2D79}" type="presParOf" srcId="{B2D2FC42-1ADE-AD46-81F3-6EF33F32D4C0}" destId="{A05A29C6-30FB-6B44-8723-4961B8C06B70}" srcOrd="10" destOrd="0" presId="urn:microsoft.com/office/officeart/2005/8/layout/gear1"/>
    <dgm:cxn modelId="{84F37023-271D-274D-951F-1B190F0479CB}" type="presParOf" srcId="{B2D2FC42-1ADE-AD46-81F3-6EF33F32D4C0}" destId="{081734C5-EC5F-B442-A8F7-0E6352E3467F}" srcOrd="11" destOrd="0" presId="urn:microsoft.com/office/officeart/2005/8/layout/gear1"/>
    <dgm:cxn modelId="{3BB665B5-877B-B94C-87FF-1885EB44DE3C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DEEP LINKING®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DEEP LINKING®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4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/>
              <a:t>Focus - A suite of open source solutions, connected together using industry standards</a:t>
            </a:r>
          </a:p>
          <a:p>
            <a:r>
              <a:rPr lang="en-US" sz="900" dirty="0" smtClean="0"/>
              <a:t>Sakai - Evolves towards a next-generation LMS</a:t>
            </a:r>
          </a:p>
          <a:p>
            <a:r>
              <a:rPr lang="en-US" sz="900" dirty="0" err="1" smtClean="0"/>
              <a:t>Tsugi</a:t>
            </a:r>
            <a:r>
              <a:rPr lang="en-US" sz="900" dirty="0" smtClean="0"/>
              <a:t> – The first cross-platform Education App Store </a:t>
            </a:r>
          </a:p>
          <a:p>
            <a:r>
              <a:rPr lang="en-US" sz="900" dirty="0" smtClean="0"/>
              <a:t>Build - Analytics solutions across the ecosystem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6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solidFill>
                  <a:srgbClr val="FFFF00"/>
                </a:solidFill>
              </a:rPr>
              <a:t>Lightness</a:t>
            </a:r>
            <a:r>
              <a:rPr lang="en-US" sz="900" dirty="0" smtClean="0"/>
              <a:t>: today’s 2.9 million lines of code is being intentionally reduced</a:t>
            </a:r>
          </a:p>
          <a:p>
            <a:r>
              <a:rPr lang="en-US" sz="900" dirty="0" smtClean="0">
                <a:solidFill>
                  <a:srgbClr val="FFFF00"/>
                </a:solidFill>
              </a:rPr>
              <a:t>Usability</a:t>
            </a:r>
            <a:r>
              <a:rPr lang="en-US" sz="900" dirty="0" smtClean="0"/>
              <a:t>: including a simple, easy-to-use, globally accessible interface</a:t>
            </a:r>
          </a:p>
          <a:p>
            <a:r>
              <a:rPr lang="en-US" sz="900" dirty="0" smtClean="0">
                <a:solidFill>
                  <a:srgbClr val="FFFF00"/>
                </a:solidFill>
              </a:rPr>
              <a:t>Choices</a:t>
            </a:r>
            <a:r>
              <a:rPr lang="en-US" sz="900" dirty="0" smtClean="0"/>
              <a:t>: in templates, layouts, and tool selection</a:t>
            </a:r>
          </a:p>
          <a:p>
            <a:r>
              <a:rPr lang="en-US" sz="900" dirty="0" smtClean="0">
                <a:solidFill>
                  <a:srgbClr val="FFFF00"/>
                </a:solidFill>
              </a:rPr>
              <a:t>Interoperability</a:t>
            </a:r>
            <a:r>
              <a:rPr lang="en-US" sz="900" dirty="0" smtClean="0"/>
              <a:t>: using our influence to build better integration standards</a:t>
            </a:r>
          </a:p>
          <a:p>
            <a:r>
              <a:rPr lang="en-US" sz="900" dirty="0" smtClean="0">
                <a:solidFill>
                  <a:srgbClr val="FFFF00"/>
                </a:solidFill>
              </a:rPr>
              <a:t>API coverage</a:t>
            </a:r>
            <a:r>
              <a:rPr lang="en-US" sz="900" dirty="0" smtClean="0"/>
              <a:t>: including all services with externally accessible APIs</a:t>
            </a:r>
          </a:p>
          <a:p>
            <a:r>
              <a:rPr lang="en-US" sz="900" dirty="0" smtClean="0">
                <a:solidFill>
                  <a:srgbClr val="FFFF00"/>
                </a:solidFill>
              </a:rPr>
              <a:t>Cooperation</a:t>
            </a:r>
            <a:r>
              <a:rPr lang="en-US" sz="900" dirty="0" smtClean="0"/>
              <a:t>: helping others to implement and use open standards</a:t>
            </a:r>
          </a:p>
          <a:p>
            <a:r>
              <a:rPr lang="en-US" sz="900" dirty="0" smtClean="0">
                <a:solidFill>
                  <a:srgbClr val="FFFF00"/>
                </a:solidFill>
              </a:rPr>
              <a:t>Analytics</a:t>
            </a:r>
            <a:r>
              <a:rPr lang="en-US" sz="900" dirty="0" smtClean="0"/>
              <a:t>: more data, both from the LMS itself and from integrated tools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3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turns out things are lining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2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</a:rPr>
              <a:t>IMS DEEP LINKING® FILLS THE GAPS AND </a:t>
            </a:r>
            <a:r>
              <a:rPr lang="en-US" sz="9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9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9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5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IMS Learning Tools Interoperability (which the</a:t>
            </a:r>
            <a:r>
              <a:rPr lang="en-US" baseline="0" dirty="0" smtClean="0"/>
              <a:t> Sakai Project</a:t>
            </a:r>
            <a:r>
              <a:rPr lang="en-US" dirty="0" smtClean="0"/>
              <a:t> started in 2004).</a:t>
            </a:r>
            <a:r>
              <a:rPr lang="en-US" baseline="0" dirty="0" smtClean="0"/>
              <a:t> is what laid the foundation for this market disruption.   </a:t>
            </a:r>
            <a:r>
              <a:rPr lang="en-US" dirty="0" smtClean="0"/>
              <a:t>I have been putting</a:t>
            </a:r>
            <a:r>
              <a:rPr lang="en-US" baseline="0" dirty="0" smtClean="0"/>
              <a:t> slides like this up for years.  </a:t>
            </a:r>
            <a:r>
              <a:rPr lang="en-US" dirty="0" smtClean="0"/>
              <a:t>There has never been better alignment amongst the major players</a:t>
            </a:r>
            <a:r>
              <a:rPr lang="en-US" baseline="0" dirty="0" smtClean="0"/>
              <a:t> in terms of support for standards.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6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11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93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/>
              <a:t>Free cloud-hosted </a:t>
            </a:r>
            <a:r>
              <a:rPr lang="en-US" sz="900" dirty="0" err="1" smtClean="0"/>
              <a:t>Apereo</a:t>
            </a:r>
            <a:r>
              <a:rPr lang="en-US" sz="900" dirty="0" smtClean="0"/>
              <a:t> </a:t>
            </a:r>
            <a:r>
              <a:rPr lang="en-US" sz="900" dirty="0" err="1" smtClean="0"/>
              <a:t>Tsugi</a:t>
            </a:r>
            <a:r>
              <a:rPr lang="en-US" sz="900" dirty="0" smtClean="0"/>
              <a:t> tools</a:t>
            </a:r>
          </a:p>
          <a:p>
            <a:r>
              <a:rPr lang="en-US" sz="900" dirty="0" smtClean="0"/>
              <a:t>IMS Integrations + Google Classroom</a:t>
            </a:r>
          </a:p>
          <a:p>
            <a:r>
              <a:rPr lang="en-US" sz="900" dirty="0" smtClean="0"/>
              <a:t>A teacher can use it in a single course</a:t>
            </a:r>
          </a:p>
          <a:p>
            <a:r>
              <a:rPr lang="en-US" sz="900" dirty="0" smtClean="0"/>
              <a:t>Campus IT staff can install in an LMS in all courses</a:t>
            </a:r>
          </a:p>
          <a:p>
            <a:r>
              <a:rPr lang="en-US" sz="900" dirty="0" smtClean="0"/>
              <a:t>Developers can build and contribute apps (paid)</a:t>
            </a:r>
          </a:p>
          <a:p>
            <a:r>
              <a:rPr lang="en-US" sz="900" dirty="0" smtClean="0"/>
              <a:t>Commercial cloud hosting is coming soon</a:t>
            </a:r>
            <a:r>
              <a:rPr lang="is-IS" sz="900" dirty="0" smtClean="0"/>
              <a:t>…</a:t>
            </a:r>
            <a:endParaRPr lang="en-US" sz="9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00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Duke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9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379-9B6F-DF41-B76A-518EA8A80FB8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869656"/>
            <a:ext cx="341506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980FB-3511-1A44-A0F6-1E5A7D1996B9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8E5F7-EAD1-174A-834A-52149DE1E024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7486E-DC51-5846-8EEC-AF8DD48AA564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C41B-889F-FA41-8081-E918D535461D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F1654-7855-3243-B369-CC9E98D41E83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B2EB5-12F8-8241-A19B-7DAD7C14CB93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75D2-7E31-7149-B86A-8FA47D355D6B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94AC8-25BA-B64C-9C39-3795E50A459D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34BD-0452-E144-95D4-3CB5629F9B57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8205-0F10-5645-8783-3AD8B95D9270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B748-5CA4-2647-BA3D-41C8E2ED3A1F}" type="datetime1">
              <a:rPr lang="en-US" smtClean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8" y="4728584"/>
            <a:ext cx="433504" cy="3071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5" Type="http://schemas.openxmlformats.org/officeDocument/2006/relationships/image" Target="../media/image42.pn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8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43346"/>
            <a:ext cx="6858000" cy="1911928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Learning Management Systems, Educational App Stores, Repositories, and Analytics - An Ecosystem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21527"/>
            <a:ext cx="6858000" cy="1537921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www.tsugicloud.org</a:t>
            </a:r>
            <a:endParaRPr lang="en-U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www.slideshare.net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/csev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563" y="4291097"/>
            <a:ext cx="2036313" cy="481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96" b="38519"/>
          <a:stretch/>
        </p:blipFill>
        <p:spPr>
          <a:xfrm>
            <a:off x="6697980" y="4304396"/>
            <a:ext cx="2446020" cy="492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58" b="3846"/>
          <a:stretch/>
        </p:blipFill>
        <p:spPr>
          <a:xfrm>
            <a:off x="370967" y="4342117"/>
            <a:ext cx="1544065" cy="5044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1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Standards-Based Educational App Store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96" b="38519"/>
          <a:stretch/>
        </p:blipFill>
        <p:spPr>
          <a:xfrm>
            <a:off x="2438400" y="3170327"/>
            <a:ext cx="3790950" cy="7638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9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0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562" y="0"/>
            <a:ext cx="6415871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045" y="866774"/>
            <a:ext cx="5296527" cy="4016697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Free cloud-hosted </a:t>
            </a:r>
            <a:r>
              <a:rPr lang="en-US" sz="2800" dirty="0" err="1" smtClean="0"/>
              <a:t>Apereo</a:t>
            </a:r>
            <a:r>
              <a:rPr lang="en-US" sz="2800" dirty="0" smtClean="0"/>
              <a:t> </a:t>
            </a:r>
            <a:r>
              <a:rPr lang="en-US" sz="2800" dirty="0" err="1" smtClean="0"/>
              <a:t>Tsugi</a:t>
            </a:r>
            <a:r>
              <a:rPr lang="en-US" sz="2800" dirty="0" smtClean="0"/>
              <a:t> tools</a:t>
            </a:r>
          </a:p>
          <a:p>
            <a:r>
              <a:rPr lang="en-US" sz="2800" dirty="0" smtClean="0"/>
              <a:t>IMS Integrations + Google Classroom</a:t>
            </a:r>
          </a:p>
          <a:p>
            <a:r>
              <a:rPr lang="en-US" sz="2800" dirty="0" smtClean="0"/>
              <a:t>A teacher can use it in a single course</a:t>
            </a:r>
          </a:p>
          <a:p>
            <a:r>
              <a:rPr lang="en-US" sz="2800" dirty="0" smtClean="0"/>
              <a:t>Campus IT staff can install in an LMS in all courses</a:t>
            </a:r>
          </a:p>
          <a:p>
            <a:r>
              <a:rPr lang="en-US" sz="2800" dirty="0" smtClean="0"/>
              <a:t>Developers can build and contribute apps (paid)</a:t>
            </a:r>
          </a:p>
          <a:p>
            <a:r>
              <a:rPr lang="en-US" sz="2800" dirty="0" smtClean="0"/>
              <a:t>Commercial cloud hosting is coming soon</a:t>
            </a:r>
            <a:r>
              <a:rPr lang="is-IS" sz="2800" dirty="0" smtClean="0"/>
              <a:t>…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96" b="38519"/>
          <a:stretch/>
        </p:blipFill>
        <p:spPr>
          <a:xfrm>
            <a:off x="476250" y="331877"/>
            <a:ext cx="3790950" cy="7638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1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sz="2800" dirty="0" smtClean="0"/>
              <a:t>クラウドベースの無料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Apereo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Tsugi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ツール</a:t>
            </a:r>
            <a:endParaRPr lang="en-US" altLang="ja-JP" sz="2800" dirty="0" smtClean="0"/>
          </a:p>
          <a:p>
            <a:r>
              <a:rPr lang="en-US" sz="2800" dirty="0" err="1"/>
              <a:t>IMS</a:t>
            </a:r>
            <a:r>
              <a:rPr lang="en-US" sz="2800" dirty="0" err="1" smtClean="0"/>
              <a:t>インテグレーション</a:t>
            </a:r>
            <a:r>
              <a:rPr lang="en-US" sz="2800" dirty="0" smtClean="0"/>
              <a:t> +  Google </a:t>
            </a:r>
            <a:r>
              <a:rPr lang="ja-JP" altLang="en-US" sz="2800" dirty="0" smtClean="0"/>
              <a:t>クラスルーム</a:t>
            </a:r>
            <a:endParaRPr lang="en-US" altLang="ja-JP" sz="2800" dirty="0" smtClean="0"/>
          </a:p>
          <a:p>
            <a:r>
              <a:rPr lang="ja-JP" altLang="en-US" sz="2800" dirty="0" smtClean="0"/>
              <a:t>教師</a:t>
            </a:r>
            <a:r>
              <a:rPr lang="ja-JP" altLang="en-US" sz="2800" dirty="0"/>
              <a:t>は</a:t>
            </a:r>
            <a:r>
              <a:rPr lang="en-US" altLang="ja-JP" sz="2800" dirty="0"/>
              <a:t>1</a:t>
            </a:r>
            <a:r>
              <a:rPr lang="ja-JP" altLang="en-US" sz="2800" dirty="0"/>
              <a:t>つの</a:t>
            </a:r>
            <a:r>
              <a:rPr lang="ja-JP" altLang="en-US" sz="2800" dirty="0" smtClean="0"/>
              <a:t>コース内でも使用可能</a:t>
            </a:r>
            <a:endParaRPr lang="en-US" altLang="ja-JP" sz="2800" dirty="0" smtClean="0"/>
          </a:p>
          <a:p>
            <a:r>
              <a:rPr lang="ja-JP" altLang="en-US" sz="2800" dirty="0" smtClean="0"/>
              <a:t>キャンパス</a:t>
            </a:r>
            <a:r>
              <a:rPr lang="en-US" altLang="ja-JP" sz="2800" dirty="0" smtClean="0"/>
              <a:t>IT</a:t>
            </a:r>
            <a:r>
              <a:rPr lang="ja-JP" altLang="en-US" sz="2800" dirty="0" smtClean="0"/>
              <a:t>スタッフは、全コースで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en-US" altLang="ja-JP" sz="2800" dirty="0" smtClean="0"/>
              <a:t>   LMS</a:t>
            </a:r>
            <a:r>
              <a:rPr lang="ja-JP" altLang="en-US" sz="2800" dirty="0" smtClean="0"/>
              <a:t>にインストールできる</a:t>
            </a:r>
            <a:endParaRPr lang="en-US" altLang="ja-JP" sz="2800" dirty="0" smtClean="0"/>
          </a:p>
          <a:p>
            <a:r>
              <a:rPr lang="ja-JP" altLang="en-US" sz="2800" dirty="0"/>
              <a:t>デベロッパーはアプリを構築</a:t>
            </a:r>
            <a:r>
              <a:rPr lang="ja-JP" altLang="en-US" sz="2800" dirty="0" smtClean="0"/>
              <a:t>して貢献（</a:t>
            </a:r>
            <a:r>
              <a:rPr lang="ja-JP" altLang="en-US" sz="2800" dirty="0"/>
              <a:t>有料</a:t>
            </a:r>
            <a:r>
              <a:rPr lang="ja-JP" altLang="en-US" sz="2800" dirty="0" smtClean="0"/>
              <a:t>）</a:t>
            </a:r>
            <a:endParaRPr lang="en-US" altLang="ja-JP" sz="2800" dirty="0" smtClean="0"/>
          </a:p>
          <a:p>
            <a:r>
              <a:rPr lang="ja-JP" altLang="en-US" sz="2800" dirty="0" smtClean="0"/>
              <a:t>商用クラウドホスティングは近未来に実現</a:t>
            </a:r>
            <a:r>
              <a:rPr lang="en-US" altLang="ja-JP" sz="2800" dirty="0" smtClean="0"/>
              <a:t>.</a:t>
            </a:r>
            <a:r>
              <a:rPr lang="en-US" altLang="ja-JP" sz="2800" dirty="0"/>
              <a:t>..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96" b="38519"/>
          <a:stretch/>
        </p:blipFill>
        <p:spPr>
          <a:xfrm>
            <a:off x="476250" y="331877"/>
            <a:ext cx="3790950" cy="7638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2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314759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4078" y="948690"/>
            <a:ext cx="6546849" cy="3954780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9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8" y="0"/>
            <a:ext cx="7026774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208" y="1182029"/>
            <a:ext cx="5796317" cy="3853736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</p:spTree>
    <p:extLst>
      <p:ext uri="{BB962C8B-B14F-4D97-AF65-F5344CB8AC3E}">
        <p14:creationId xmlns:p14="http://schemas.microsoft.com/office/powerpoint/2010/main" val="10557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026774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276" y="1126273"/>
            <a:ext cx="5968511" cy="3909492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</p:spTree>
    <p:extLst>
      <p:ext uri="{BB962C8B-B14F-4D97-AF65-F5344CB8AC3E}">
        <p14:creationId xmlns:p14="http://schemas.microsoft.com/office/powerpoint/2010/main" val="213156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8" y="0"/>
            <a:ext cx="7026774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658" y="1103971"/>
            <a:ext cx="5918628" cy="3898341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</p:spTree>
    <p:extLst>
      <p:ext uri="{BB962C8B-B14F-4D97-AF65-F5344CB8AC3E}">
        <p14:creationId xmlns:p14="http://schemas.microsoft.com/office/powerpoint/2010/main" val="8488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979" y="2271943"/>
            <a:ext cx="1704814" cy="805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Cloudflare</a:t>
            </a:r>
          </a:p>
          <a:p>
            <a:pPr algn="ctr"/>
            <a:r>
              <a:rPr lang="en-US" sz="1800" dirty="0" smtClean="0"/>
              <a:t>CDN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424162" y="2271943"/>
            <a:ext cx="1704814" cy="805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Amazon</a:t>
            </a:r>
          </a:p>
          <a:p>
            <a:pPr algn="ctr"/>
            <a:r>
              <a:rPr lang="en-US" sz="1800" dirty="0" smtClean="0"/>
              <a:t>Load Balancer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776029" y="1243050"/>
            <a:ext cx="1704814" cy="805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cloud-01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776029" y="2232358"/>
            <a:ext cx="1704814" cy="805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cloud-02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7127896" y="1237270"/>
            <a:ext cx="1704814" cy="10346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Aurora</a:t>
            </a:r>
          </a:p>
          <a:p>
            <a:pPr algn="ctr"/>
            <a:r>
              <a:rPr lang="en-US" sz="1800" dirty="0" smtClean="0"/>
              <a:t>Database</a:t>
            </a:r>
            <a:endParaRPr lang="en-US" sz="1800" dirty="0"/>
          </a:p>
        </p:txBody>
      </p:sp>
      <p:sp>
        <p:nvSpPr>
          <p:cNvPr id="13" name="Rectangle 12"/>
          <p:cNvSpPr/>
          <p:nvPr/>
        </p:nvSpPr>
        <p:spPr>
          <a:xfrm>
            <a:off x="7127896" y="3565022"/>
            <a:ext cx="1704814" cy="6647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DynamoDB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4776029" y="3416072"/>
            <a:ext cx="1704814" cy="805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800" dirty="0" smtClean="0"/>
              <a:t>…</a:t>
            </a:r>
            <a:endParaRPr lang="en-US" sz="1800" dirty="0"/>
          </a:p>
        </p:txBody>
      </p:sp>
      <p:cxnSp>
        <p:nvCxnSpPr>
          <p:cNvPr id="527" name="Straight Connector 526"/>
          <p:cNvCxnSpPr>
            <a:stCxn id="4" idx="3"/>
            <a:endCxn id="5" idx="1"/>
          </p:cNvCxnSpPr>
          <p:nvPr/>
        </p:nvCxnSpPr>
        <p:spPr>
          <a:xfrm>
            <a:off x="1992793" y="2674899"/>
            <a:ext cx="431369" cy="0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>
            <a:stCxn id="5" idx="3"/>
            <a:endCxn id="6" idx="1"/>
          </p:cNvCxnSpPr>
          <p:nvPr/>
        </p:nvCxnSpPr>
        <p:spPr>
          <a:xfrm flipV="1">
            <a:off x="4128976" y="1646006"/>
            <a:ext cx="647053" cy="1028893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>
            <a:stCxn id="5" idx="3"/>
            <a:endCxn id="7" idx="1"/>
          </p:cNvCxnSpPr>
          <p:nvPr/>
        </p:nvCxnSpPr>
        <p:spPr>
          <a:xfrm flipV="1">
            <a:off x="4128976" y="2635314"/>
            <a:ext cx="647053" cy="39585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/>
          <p:cNvCxnSpPr>
            <a:stCxn id="5" idx="3"/>
            <a:endCxn id="17" idx="1"/>
          </p:cNvCxnSpPr>
          <p:nvPr/>
        </p:nvCxnSpPr>
        <p:spPr>
          <a:xfrm>
            <a:off x="4128976" y="2674899"/>
            <a:ext cx="647053" cy="1144129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9223437">
            <a:off x="-541326" y="136254"/>
            <a:ext cx="1681471" cy="4898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Beta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296" b="38519"/>
          <a:stretch/>
        </p:blipFill>
        <p:spPr>
          <a:xfrm>
            <a:off x="418422" y="4031523"/>
            <a:ext cx="2610528" cy="52597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127896" y="2401146"/>
            <a:ext cx="1704814" cy="10346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Elastic File</a:t>
            </a:r>
          </a:p>
          <a:p>
            <a:pPr algn="ctr"/>
            <a:r>
              <a:rPr lang="en-US" sz="1800" dirty="0" smtClean="0"/>
              <a:t>System (EFS)</a:t>
            </a:r>
            <a:endParaRPr lang="en-US" sz="1800" dirty="0"/>
          </a:p>
        </p:txBody>
      </p:sp>
      <p:sp>
        <p:nvSpPr>
          <p:cNvPr id="9" name="Left-Right Arrow 8"/>
          <p:cNvSpPr/>
          <p:nvPr/>
        </p:nvSpPr>
        <p:spPr>
          <a:xfrm>
            <a:off x="6535764" y="2561951"/>
            <a:ext cx="537210" cy="442308"/>
          </a:xfrm>
          <a:prstGeom prst="leftRightArrow">
            <a:avLst>
              <a:gd name="adj1" fmla="val 50000"/>
              <a:gd name="adj2" fmla="val 29327"/>
            </a:avLst>
          </a:prstGeom>
          <a:solidFill>
            <a:srgbClr val="00B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0" y="4525352"/>
            <a:ext cx="419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rgbClr val="FFFF00"/>
                </a:solidFill>
              </a:rPr>
              <a:t>TsugiCloud's</a:t>
            </a:r>
            <a:r>
              <a:rPr lang="en-US" sz="1800" dirty="0" smtClean="0">
                <a:solidFill>
                  <a:srgbClr val="FFFF00"/>
                </a:solidFill>
              </a:rPr>
              <a:t> Amazon Setup is Open 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8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9044" y="273844"/>
            <a:ext cx="4456305" cy="994172"/>
          </a:xfrm>
        </p:spPr>
        <p:txBody>
          <a:bodyPr/>
          <a:lstStyle/>
          <a:p>
            <a:r>
              <a:rPr lang="en-US" smtClean="0"/>
              <a:t>100% Open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Open LMS - Sakai </a:t>
            </a:r>
          </a:p>
          <a:p>
            <a:r>
              <a:rPr lang="en-US" sz="2800" dirty="0" smtClean="0"/>
              <a:t>Open App Store - </a:t>
            </a:r>
            <a:r>
              <a:rPr lang="en-US" sz="2800" dirty="0" err="1" smtClean="0"/>
              <a:t>Tsugi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Open Analytics – </a:t>
            </a:r>
            <a:r>
              <a:rPr lang="en-US" sz="2800" dirty="0" err="1" smtClean="0"/>
              <a:t>OpenLRW</a:t>
            </a:r>
            <a:r>
              <a:rPr lang="en-US" sz="2800" dirty="0" smtClean="0"/>
              <a:t> / Open LRS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52" y="415491"/>
            <a:ext cx="3003357" cy="7108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Tsugi</a:t>
            </a:r>
            <a:r>
              <a:rPr lang="en-US" dirty="0" smtClean="0"/>
              <a:t> Learning Apps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58" b="3846"/>
          <a:stretch/>
        </p:blipFill>
        <p:spPr>
          <a:xfrm>
            <a:off x="3144558" y="3562350"/>
            <a:ext cx="2468587" cy="8064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4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6340" y="590549"/>
            <a:ext cx="3668082" cy="1925093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11" y="2876550"/>
            <a:ext cx="4385271" cy="1560932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02" y="878386"/>
            <a:ext cx="3547287" cy="971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58" b="3846"/>
          <a:stretch/>
        </p:blipFill>
        <p:spPr>
          <a:xfrm>
            <a:off x="5047324" y="3067050"/>
            <a:ext cx="3557098" cy="11620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9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" y="0"/>
            <a:ext cx="7440794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809"/>
          <a:stretch/>
        </p:blipFill>
        <p:spPr>
          <a:xfrm>
            <a:off x="2867648" y="1219546"/>
            <a:ext cx="6047752" cy="3695353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0"/>
            <a:ext cx="7152475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900463"/>
            <a:ext cx="5582757" cy="3959144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7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50" y="0"/>
            <a:ext cx="7314759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6806" y="1324206"/>
            <a:ext cx="5465959" cy="3619500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0010"/>
            <a:ext cx="7314759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100" y="902461"/>
            <a:ext cx="5797092" cy="4135937"/>
          </a:xfrm>
          <a:prstGeom prst="rect">
            <a:avLst/>
          </a:prstGeom>
          <a:ln w="38100">
            <a:solidFill>
              <a:srgbClr val="00B5F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43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4092" y="3738622"/>
            <a:ext cx="7722628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Implement Standards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Portable / </a:t>
            </a:r>
            <a:r>
              <a:rPr lang="en-US" sz="2000" dirty="0" err="1" smtClean="0">
                <a:solidFill>
                  <a:schemeClr val="tx1"/>
                </a:solidFill>
              </a:rPr>
              <a:t>Resuable</a:t>
            </a:r>
            <a:r>
              <a:rPr lang="en-US" sz="2000" dirty="0" smtClean="0">
                <a:solidFill>
                  <a:schemeClr val="tx1"/>
                </a:solidFill>
              </a:rPr>
              <a:t> outside </a:t>
            </a:r>
            <a:r>
              <a:rPr lang="en-US" sz="2000" dirty="0" err="1" smtClean="0">
                <a:solidFill>
                  <a:schemeClr val="tx1"/>
                </a:solidFill>
              </a:rPr>
              <a:t>Tsugi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4092" y="2542594"/>
            <a:ext cx="5634944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Opinionated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Convention / Database Model / Session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Easy for App Developer to Use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4092" y="1346566"/>
            <a:ext cx="2118166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Look / Feel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UI Widgets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8363" y="314490"/>
            <a:ext cx="2854123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App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93629" y="314490"/>
            <a:ext cx="222426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Adapted App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59038" y="314490"/>
            <a:ext cx="1961951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Any App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1296364" y="913480"/>
            <a:ext cx="243069" cy="433086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2714263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4420567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6823304" y="909655"/>
            <a:ext cx="233417" cy="2812582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7726129" y="1733088"/>
            <a:ext cx="1220165" cy="1314121"/>
          </a:xfrm>
        </p:spPr>
        <p:txBody>
          <a:bodyPr/>
          <a:lstStyle/>
          <a:p>
            <a:r>
              <a:rPr lang="en-US" b="1" dirty="0" err="1" smtClean="0"/>
              <a:t>Tsugi</a:t>
            </a:r>
            <a:r>
              <a:rPr lang="en-US" b="1" dirty="0" smtClean="0"/>
              <a:t> APIs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3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Standards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IMS Learning Tools Interoperability 1.0, 1.1, 2.0, 2.1 (draft)</a:t>
            </a:r>
          </a:p>
          <a:p>
            <a:r>
              <a:rPr lang="en-US" dirty="0" smtClean="0"/>
              <a:t>IMS Deep Linking</a:t>
            </a:r>
          </a:p>
          <a:p>
            <a:r>
              <a:rPr lang="en-US" dirty="0" smtClean="0"/>
              <a:t>IMS Common Cartridge</a:t>
            </a:r>
          </a:p>
          <a:p>
            <a:r>
              <a:rPr lang="en-US" dirty="0" smtClean="0"/>
              <a:t>Google Classroom OAuth 2.0 (Proprietary)</a:t>
            </a:r>
          </a:p>
          <a:p>
            <a:r>
              <a:rPr lang="en-US" dirty="0" smtClean="0"/>
              <a:t>Caliper </a:t>
            </a:r>
            <a:r>
              <a:rPr lang="en-US" smtClean="0"/>
              <a:t>(somewhat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 smtClean="0"/>
              <a:t>xAPI</a:t>
            </a:r>
            <a:r>
              <a:rPr lang="en-US" dirty="0" smtClean="0"/>
              <a:t> (somewhat)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7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</a:t>
            </a:r>
            <a:r>
              <a:rPr lang="en-US" dirty="0" err="1" smtClean="0"/>
              <a:t>Tsugi</a:t>
            </a:r>
            <a:r>
              <a:rPr lang="en-US" dirty="0" smtClean="0"/>
              <a:t> Developers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0" y="1527096"/>
            <a:ext cx="1242060" cy="1242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0" y="3134644"/>
            <a:ext cx="3962972" cy="104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0536" y="1650542"/>
            <a:ext cx="3091923" cy="1041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735" y="2120196"/>
            <a:ext cx="1651000" cy="153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315" y="3918232"/>
            <a:ext cx="3291840" cy="5185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938" y="754811"/>
            <a:ext cx="2343399" cy="102640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05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Questions?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www.tsugicloud.org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Apereo</a:t>
            </a:r>
            <a:r>
              <a:rPr lang="en-US" dirty="0" smtClean="0"/>
              <a:t>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Focus -</a:t>
            </a:r>
            <a:r>
              <a:rPr lang="ja-JP" altLang="en-US" sz="2800" dirty="0"/>
              <a:t>業界標準で相互に</a:t>
            </a:r>
            <a:r>
              <a:rPr lang="ja-JP" altLang="en-US" sz="2800" dirty="0" smtClean="0"/>
              <a:t>接続する一連</a:t>
            </a:r>
            <a:r>
              <a:rPr lang="ja-JP" altLang="en-US" sz="2800" dirty="0"/>
              <a:t>の</a:t>
            </a:r>
            <a:r>
              <a:rPr lang="ja-JP" altLang="en-US" sz="2800" dirty="0" smtClean="0"/>
              <a:t>オープンソースソリューション</a:t>
            </a:r>
            <a:endParaRPr lang="en-US" altLang="ja-JP" sz="2800" dirty="0"/>
          </a:p>
          <a:p>
            <a:r>
              <a:rPr lang="en-US" sz="2800" dirty="0" smtClean="0"/>
              <a:t>Sakai - </a:t>
            </a:r>
            <a:r>
              <a:rPr lang="ja-JP" altLang="en-US" sz="2800" dirty="0"/>
              <a:t>次世代学習管理システム</a:t>
            </a:r>
            <a:r>
              <a:rPr lang="ja-JP" altLang="en-US" sz="2800" dirty="0" smtClean="0"/>
              <a:t>へと進化</a:t>
            </a:r>
            <a:endParaRPr lang="en-US" altLang="ja-JP" sz="2800" dirty="0" smtClean="0"/>
          </a:p>
          <a:p>
            <a:r>
              <a:rPr lang="en-US" sz="2800" dirty="0" err="1" smtClean="0"/>
              <a:t>Tsugi</a:t>
            </a:r>
            <a:r>
              <a:rPr lang="en-US" sz="2800" dirty="0" smtClean="0"/>
              <a:t> – </a:t>
            </a:r>
            <a:r>
              <a:rPr lang="ja-JP" altLang="en-US" sz="2800" dirty="0" smtClean="0"/>
              <a:t>初の</a:t>
            </a:r>
            <a:r>
              <a:rPr lang="ja-JP" altLang="en-US" sz="2800" dirty="0"/>
              <a:t>クロスプラットフォームの教育用</a:t>
            </a:r>
            <a:r>
              <a:rPr lang="en-US" altLang="ja-JP" sz="2800" dirty="0"/>
              <a:t>App </a:t>
            </a:r>
            <a:r>
              <a:rPr lang="ja-JP" altLang="en-US" sz="2800" dirty="0" smtClean="0"/>
              <a:t>ストア</a:t>
            </a:r>
            <a:endParaRPr lang="en-US" altLang="ja-JP" sz="2800" dirty="0" smtClean="0"/>
          </a:p>
          <a:p>
            <a:r>
              <a:rPr lang="en-US" sz="2800" dirty="0" smtClean="0"/>
              <a:t>Build - </a:t>
            </a:r>
            <a:r>
              <a:rPr lang="ja-JP" altLang="en-US" sz="2800" dirty="0"/>
              <a:t>エコシステム全体の分析ソリューション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413" y="415491"/>
            <a:ext cx="3003357" cy="7108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(time permitting)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0" y="619061"/>
            <a:ext cx="8178799" cy="3905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15" y="412246"/>
            <a:ext cx="7429443" cy="44591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955" y="482599"/>
            <a:ext cx="7428088" cy="41783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100" y="558800"/>
            <a:ext cx="6515100" cy="4025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4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6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0"/>
            <a:ext cx="8767629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1" y="0"/>
            <a:ext cx="7496476" cy="490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93" y="2612437"/>
            <a:ext cx="1270000" cy="177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0147" y="4711252"/>
            <a:ext cx="3553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Carl </a:t>
            </a:r>
            <a:r>
              <a:rPr lang="en-US" dirty="0" err="1" smtClean="0">
                <a:solidFill>
                  <a:srgbClr val="FFFF00"/>
                </a:solidFill>
              </a:rPr>
              <a:t>LeBlond</a:t>
            </a:r>
            <a:r>
              <a:rPr lang="en-US" dirty="0" smtClean="0">
                <a:solidFill>
                  <a:srgbClr val="FFFF00"/>
                </a:solidFill>
              </a:rPr>
              <a:t>, Indiana University of Pennsylvania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Sakai Principles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120588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Lightness</a:t>
            </a:r>
            <a:r>
              <a:rPr lang="en-US" sz="2000" dirty="0"/>
              <a:t>: today’s 2.9 million lines of code is being intentionally reduced</a:t>
            </a:r>
          </a:p>
          <a:p>
            <a:r>
              <a:rPr lang="en-US" sz="2000" dirty="0" smtClean="0">
                <a:solidFill>
                  <a:srgbClr val="FFFF00"/>
                </a:solidFill>
              </a:rPr>
              <a:t>Usability</a:t>
            </a:r>
            <a:r>
              <a:rPr lang="en-US" sz="2000" dirty="0"/>
              <a:t>: including a simple, easy-to-use, globally accessible interface</a:t>
            </a:r>
          </a:p>
          <a:p>
            <a:r>
              <a:rPr lang="en-US" sz="2000" dirty="0">
                <a:solidFill>
                  <a:srgbClr val="FFFF00"/>
                </a:solidFill>
              </a:rPr>
              <a:t>C</a:t>
            </a:r>
            <a:r>
              <a:rPr lang="en-US" sz="2000" dirty="0" smtClean="0">
                <a:solidFill>
                  <a:srgbClr val="FFFF00"/>
                </a:solidFill>
              </a:rPr>
              <a:t>hoices</a:t>
            </a:r>
            <a:r>
              <a:rPr lang="en-US" sz="2000" dirty="0"/>
              <a:t>: in templates, layouts, and tool </a:t>
            </a:r>
            <a:r>
              <a:rPr lang="en-US" sz="2000" dirty="0" smtClean="0"/>
              <a:t>selection</a:t>
            </a:r>
            <a:endParaRPr lang="en-US" sz="2000" dirty="0"/>
          </a:p>
          <a:p>
            <a:r>
              <a:rPr lang="en-US" sz="2000" dirty="0" smtClean="0">
                <a:solidFill>
                  <a:srgbClr val="FFFF00"/>
                </a:solidFill>
              </a:rPr>
              <a:t>Interoperability</a:t>
            </a:r>
            <a:r>
              <a:rPr lang="en-US" sz="2000" dirty="0"/>
              <a:t>: using our influence to build better integration </a:t>
            </a:r>
            <a:r>
              <a:rPr lang="en-US" sz="2000" dirty="0" smtClean="0"/>
              <a:t>standards</a:t>
            </a:r>
            <a:endParaRPr lang="en-US" sz="2000" dirty="0"/>
          </a:p>
          <a:p>
            <a:r>
              <a:rPr lang="en-US" sz="2000" dirty="0" smtClean="0">
                <a:solidFill>
                  <a:srgbClr val="FFFF00"/>
                </a:solidFill>
              </a:rPr>
              <a:t>API </a:t>
            </a:r>
            <a:r>
              <a:rPr lang="en-US" sz="2000" dirty="0">
                <a:solidFill>
                  <a:srgbClr val="FFFF00"/>
                </a:solidFill>
              </a:rPr>
              <a:t>coverage</a:t>
            </a:r>
            <a:r>
              <a:rPr lang="en-US" sz="2000" dirty="0"/>
              <a:t>: including all services with externally accessible </a:t>
            </a:r>
            <a:r>
              <a:rPr lang="en-US" sz="2000" dirty="0" smtClean="0"/>
              <a:t>APIs</a:t>
            </a:r>
            <a:endParaRPr lang="en-US" sz="2000" dirty="0"/>
          </a:p>
          <a:p>
            <a:r>
              <a:rPr lang="en-US" sz="2000" dirty="0" smtClean="0">
                <a:solidFill>
                  <a:srgbClr val="FFFF00"/>
                </a:solidFill>
              </a:rPr>
              <a:t>Cooperation</a:t>
            </a:r>
            <a:r>
              <a:rPr lang="en-US" sz="2000" dirty="0"/>
              <a:t>: helping others to implement and use open standards</a:t>
            </a:r>
          </a:p>
          <a:p>
            <a:r>
              <a:rPr lang="en-US" sz="2000" dirty="0" smtClean="0">
                <a:solidFill>
                  <a:srgbClr val="FFFF00"/>
                </a:solidFill>
              </a:rPr>
              <a:t>Analytics</a:t>
            </a:r>
            <a:r>
              <a:rPr lang="en-US" sz="2000" dirty="0"/>
              <a:t>: more data, both from the LMS itself and from integrated </a:t>
            </a:r>
            <a:r>
              <a:rPr lang="en-US" sz="2000" dirty="0" smtClean="0"/>
              <a:t>tools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196" y="380144"/>
            <a:ext cx="2737373" cy="7789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Sakai </a:t>
            </a:r>
            <a:r>
              <a:rPr lang="ja-JP" altLang="en-US" sz="4000" dirty="0" smtClean="0"/>
              <a:t>基本原則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17875"/>
            <a:ext cx="8109919" cy="3208724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Lightness</a:t>
            </a:r>
            <a:r>
              <a:rPr lang="en-US" sz="2000" dirty="0"/>
              <a:t>: </a:t>
            </a:r>
            <a:r>
              <a:rPr lang="ja-JP" altLang="en-US" sz="2000" dirty="0" smtClean="0"/>
              <a:t>現在</a:t>
            </a:r>
            <a:r>
              <a:rPr lang="en-US" altLang="ja-JP" sz="2000" dirty="0" smtClean="0"/>
              <a:t>290</a:t>
            </a:r>
            <a:r>
              <a:rPr lang="ja-JP" altLang="en-US" sz="2000" dirty="0"/>
              <a:t>万行の</a:t>
            </a:r>
            <a:r>
              <a:rPr lang="ja-JP" altLang="en-US" sz="2000" dirty="0" smtClean="0"/>
              <a:t>コードを意図的</a:t>
            </a:r>
            <a:r>
              <a:rPr lang="ja-JP" altLang="en-US" sz="2000" dirty="0"/>
              <a:t>に</a:t>
            </a:r>
            <a:r>
              <a:rPr lang="ja-JP" altLang="en-US" sz="2000" dirty="0" smtClean="0"/>
              <a:t>縮小中</a:t>
            </a:r>
            <a:endParaRPr lang="en-US" altLang="ja-JP" sz="2000" dirty="0" smtClean="0"/>
          </a:p>
          <a:p>
            <a:r>
              <a:rPr lang="en-US" sz="2000" dirty="0" smtClean="0">
                <a:solidFill>
                  <a:srgbClr val="FFFF00"/>
                </a:solidFill>
              </a:rPr>
              <a:t>Usability</a:t>
            </a:r>
            <a:r>
              <a:rPr lang="en-US" sz="2000" dirty="0"/>
              <a:t>: </a:t>
            </a:r>
            <a:r>
              <a:rPr lang="ja-JP" altLang="en-US" sz="2000" dirty="0"/>
              <a:t>シンプルで使いやすいグローバルにアクセス可能</a:t>
            </a:r>
            <a:r>
              <a:rPr lang="ja-JP" altLang="en-US" sz="2000" dirty="0" smtClean="0"/>
              <a:t>な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ja-JP" sz="2000" dirty="0"/>
              <a:t>　</a:t>
            </a:r>
            <a:r>
              <a:rPr lang="ja-JP" altLang="en-US" sz="2000" dirty="0" smtClean="0"/>
              <a:t>　　　</a:t>
            </a:r>
            <a:r>
              <a:rPr lang="en-US" altLang="ja-JP" sz="2000" dirty="0" smtClean="0"/>
              <a:t>  </a:t>
            </a:r>
            <a:r>
              <a:rPr lang="ja-JP" altLang="en-US" sz="2000" dirty="0" smtClean="0"/>
              <a:t>インターフェース</a:t>
            </a:r>
            <a:endParaRPr lang="en-US" altLang="ja-JP" sz="2000" dirty="0" smtClean="0"/>
          </a:p>
          <a:p>
            <a:r>
              <a:rPr lang="en-US" sz="2000" dirty="0" smtClean="0">
                <a:solidFill>
                  <a:srgbClr val="FFFF00"/>
                </a:solidFill>
              </a:rPr>
              <a:t>Choices</a:t>
            </a:r>
            <a:r>
              <a:rPr lang="en-US" sz="2000" dirty="0" smtClean="0"/>
              <a:t>: </a:t>
            </a:r>
            <a:r>
              <a:rPr lang="ja-JP" altLang="en-US" sz="2000" dirty="0" smtClean="0"/>
              <a:t>  テンプレート</a:t>
            </a:r>
            <a:r>
              <a:rPr lang="ja-JP" altLang="en-US" sz="2000" dirty="0"/>
              <a:t>、レイアウト、および</a:t>
            </a:r>
            <a:r>
              <a:rPr lang="ja-JP" altLang="en-US" sz="2000" dirty="0" smtClean="0"/>
              <a:t>ツールの選択肢</a:t>
            </a:r>
            <a:endParaRPr lang="en-US" altLang="ja-JP" sz="2000" dirty="0" smtClean="0"/>
          </a:p>
          <a:p>
            <a:r>
              <a:rPr lang="en-US" sz="2000" dirty="0" smtClean="0">
                <a:solidFill>
                  <a:srgbClr val="FFFF00"/>
                </a:solidFill>
              </a:rPr>
              <a:t>Interoperability</a:t>
            </a:r>
            <a:r>
              <a:rPr lang="en-US" sz="2000" dirty="0"/>
              <a:t>: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Sakai</a:t>
            </a:r>
            <a:r>
              <a:rPr lang="ja-JP" altLang="en-US" sz="2000" dirty="0" smtClean="0"/>
              <a:t>の</a:t>
            </a:r>
            <a:r>
              <a:rPr lang="ja-JP" altLang="en-US" sz="2000" dirty="0"/>
              <a:t>影響力を利用</a:t>
            </a:r>
            <a:r>
              <a:rPr lang="ja-JP" altLang="en-US" sz="2000" dirty="0" smtClean="0"/>
              <a:t>してより</a:t>
            </a:r>
            <a:r>
              <a:rPr lang="ja-JP" altLang="en-US" sz="2000" dirty="0"/>
              <a:t>良い統合標準を</a:t>
            </a:r>
            <a:r>
              <a:rPr lang="ja-JP" altLang="en-US" sz="2000" dirty="0" smtClean="0"/>
              <a:t>構築</a:t>
            </a:r>
            <a:endParaRPr lang="en-US" altLang="ja-JP" sz="2000" dirty="0" smtClean="0"/>
          </a:p>
          <a:p>
            <a:r>
              <a:rPr lang="en-US" sz="2000" dirty="0" smtClean="0">
                <a:solidFill>
                  <a:srgbClr val="FFFF00"/>
                </a:solidFill>
              </a:rPr>
              <a:t>API </a:t>
            </a:r>
            <a:r>
              <a:rPr lang="en-US" sz="2000" dirty="0">
                <a:solidFill>
                  <a:srgbClr val="FFFF00"/>
                </a:solidFill>
              </a:rPr>
              <a:t>coverage</a:t>
            </a:r>
            <a:r>
              <a:rPr lang="en-US" sz="2000" dirty="0"/>
              <a:t>: </a:t>
            </a:r>
            <a:r>
              <a:rPr lang="ja-JP" altLang="en-US" sz="2000" dirty="0"/>
              <a:t>外部からアクセス可能なすべての</a:t>
            </a:r>
            <a:r>
              <a:rPr lang="ja-JP" altLang="en-US" sz="2000" dirty="0" smtClean="0"/>
              <a:t>サービス</a:t>
            </a:r>
            <a:r>
              <a:rPr lang="en-US" sz="2400" dirty="0" smtClean="0"/>
              <a:t>APIs</a:t>
            </a:r>
            <a:endParaRPr lang="en-US" sz="2400" dirty="0"/>
          </a:p>
          <a:p>
            <a:r>
              <a:rPr lang="en-US" sz="2000" dirty="0" smtClean="0">
                <a:solidFill>
                  <a:srgbClr val="FFFF00"/>
                </a:solidFill>
              </a:rPr>
              <a:t>Cooperation</a:t>
            </a:r>
            <a:r>
              <a:rPr lang="en-US" sz="2000" dirty="0"/>
              <a:t>: </a:t>
            </a:r>
            <a:r>
              <a:rPr lang="ja-JP" altLang="en-US" sz="2000" dirty="0" smtClean="0"/>
              <a:t>人々が</a:t>
            </a:r>
            <a:r>
              <a:rPr lang="ja-JP" altLang="en-US" sz="2000" dirty="0"/>
              <a:t>オープンスタンダードを</a:t>
            </a:r>
            <a:r>
              <a:rPr lang="ja-JP" altLang="en-US" sz="2000" dirty="0" smtClean="0"/>
              <a:t>実装し使用する支援</a:t>
            </a:r>
            <a:endParaRPr lang="en-US" altLang="ja-JP" sz="2000" dirty="0" smtClean="0"/>
          </a:p>
          <a:p>
            <a:r>
              <a:rPr lang="en-US" sz="2000" dirty="0" smtClean="0">
                <a:solidFill>
                  <a:srgbClr val="FFFF00"/>
                </a:solidFill>
              </a:rPr>
              <a:t>Analytics</a:t>
            </a:r>
            <a:r>
              <a:rPr lang="en-US" sz="2000" dirty="0"/>
              <a:t>: 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LMS</a:t>
            </a:r>
            <a:r>
              <a:rPr lang="ja-JP" altLang="en-US" sz="2000" dirty="0"/>
              <a:t>自体と</a:t>
            </a:r>
            <a:r>
              <a:rPr lang="ja-JP" altLang="en-US" sz="2000" dirty="0" smtClean="0"/>
              <a:t>統合ツールの双方から</a:t>
            </a:r>
            <a:r>
              <a:rPr lang="ja-JP" altLang="en-US" sz="2000" dirty="0"/>
              <a:t>、より多くのデータを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196" y="380144"/>
            <a:ext cx="2737373" cy="7789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Standards Are Ready to Form an Ecosystem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046" y="4137660"/>
            <a:ext cx="2835643" cy="75640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3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DEEP LINKING®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and Deep Linking® 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2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75478" y="1379774"/>
            <a:ext cx="4052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chemeClr val="bg1">
                    <a:lumMod val="85000"/>
                  </a:schemeClr>
                </a:solidFill>
              </a:rPr>
              <a:t>IMS </a:t>
            </a:r>
            <a:r>
              <a:rPr lang="en-US" altLang="ja-JP" sz="2400" b="1" dirty="0" smtClean="0">
                <a:solidFill>
                  <a:schemeClr val="bg1">
                    <a:lumMod val="85000"/>
                  </a:schemeClr>
                </a:solidFill>
              </a:rPr>
              <a:t>DEEP LINKING® </a:t>
            </a:r>
            <a:r>
              <a:rPr lang="ja-JP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は、</a:t>
            </a:r>
            <a:r>
              <a:rPr lang="en-US" altLang="ja-JP" sz="2400" b="1" dirty="0" smtClean="0">
                <a:solidFill>
                  <a:schemeClr val="bg1">
                    <a:lumMod val="85000"/>
                  </a:schemeClr>
                </a:solidFill>
              </a:rPr>
              <a:t>IMS</a:t>
            </a:r>
            <a:r>
              <a:rPr lang="ja-JP" altLang="en-US" sz="2400" b="1" dirty="0">
                <a:solidFill>
                  <a:schemeClr val="bg1">
                    <a:lumMod val="85000"/>
                  </a:schemeClr>
                </a:solidFill>
              </a:rPr>
              <a:t>学習</a:t>
            </a:r>
            <a:r>
              <a:rPr lang="ja-JP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ツール相互運用性</a:t>
            </a:r>
            <a:r>
              <a:rPr lang="en-US" altLang="ja-JP" sz="2400" b="1" dirty="0" smtClean="0">
                <a:solidFill>
                  <a:schemeClr val="bg1">
                    <a:lumMod val="85000"/>
                  </a:schemeClr>
                </a:solidFill>
              </a:rPr>
              <a:t>®</a:t>
            </a:r>
            <a:r>
              <a:rPr lang="ja-JP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と</a:t>
            </a:r>
            <a:r>
              <a:rPr lang="en-US" altLang="ja-JP" sz="2400" b="1" dirty="0" smtClean="0">
                <a:solidFill>
                  <a:schemeClr val="bg1">
                    <a:lumMod val="85000"/>
                  </a:schemeClr>
                </a:solidFill>
              </a:rPr>
              <a:t> IMS</a:t>
            </a:r>
            <a:r>
              <a:rPr lang="ja-JP" altLang="en-US" sz="2400" b="1" dirty="0">
                <a:solidFill>
                  <a:schemeClr val="bg1">
                    <a:lumMod val="85000"/>
                  </a:schemeClr>
                </a:solidFill>
              </a:rPr>
              <a:t>共通</a:t>
            </a:r>
            <a:r>
              <a:rPr lang="ja-JP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カートリッジ</a:t>
            </a:r>
            <a:r>
              <a:rPr lang="en-US" altLang="ja-JP" sz="2400" b="1" dirty="0" smtClean="0">
                <a:solidFill>
                  <a:schemeClr val="bg1">
                    <a:lumMod val="85000"/>
                  </a:schemeClr>
                </a:solidFill>
              </a:rPr>
              <a:t>®</a:t>
            </a:r>
            <a:r>
              <a:rPr lang="ja-JP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を接続し、ギャップを埋めます</a:t>
            </a:r>
            <a:r>
              <a:rPr lang="ja-JP" altLang="en-US" sz="2400" b="1" dirty="0">
                <a:solidFill>
                  <a:schemeClr val="bg1">
                    <a:lumMod val="85000"/>
                  </a:schemeClr>
                </a:solidFill>
              </a:rPr>
              <a:t>。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and Deep Linking® 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9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102" y="445214"/>
            <a:ext cx="7886700" cy="4023122"/>
          </a:xfrm>
        </p:spPr>
        <p:txBody>
          <a:bodyPr>
            <a:normAutofit/>
          </a:bodyPr>
          <a:lstStyle/>
          <a:p>
            <a:r>
              <a:rPr lang="en-US" dirty="0" smtClean="0"/>
              <a:t>Blackboard </a:t>
            </a:r>
          </a:p>
          <a:p>
            <a:pPr lvl="1"/>
            <a:r>
              <a:rPr lang="en-US" dirty="0" smtClean="0"/>
              <a:t>Complete: LTI 1.1, Common Cartridge, Deep Linking</a:t>
            </a:r>
          </a:p>
          <a:p>
            <a:pPr lvl="1"/>
            <a:r>
              <a:rPr lang="en-US" dirty="0" smtClean="0"/>
              <a:t>In Progress: </a:t>
            </a:r>
            <a:r>
              <a:rPr lang="en-US" dirty="0"/>
              <a:t>Membership and Gradebook</a:t>
            </a:r>
          </a:p>
          <a:p>
            <a:r>
              <a:rPr lang="en-US" dirty="0" smtClean="0"/>
              <a:t>Canvas</a:t>
            </a:r>
          </a:p>
          <a:p>
            <a:pPr lvl="1"/>
            <a:r>
              <a:rPr lang="en-US" dirty="0"/>
              <a:t>Complete: LTI 1.1, Common Cartridge, Deep Linking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Progress: Membership and </a:t>
            </a:r>
            <a:r>
              <a:rPr lang="en-US" dirty="0" smtClean="0"/>
              <a:t>Gradebook</a:t>
            </a:r>
          </a:p>
          <a:p>
            <a:r>
              <a:rPr lang="en-US" dirty="0"/>
              <a:t>Desire2Learn</a:t>
            </a:r>
          </a:p>
          <a:p>
            <a:pPr lvl="1"/>
            <a:r>
              <a:rPr lang="en-US" dirty="0"/>
              <a:t>Complete: LTI 1.1, Common Cartridge, Deep Linking</a:t>
            </a:r>
          </a:p>
          <a:p>
            <a:pPr lvl="1"/>
            <a:r>
              <a:rPr lang="en-US" dirty="0"/>
              <a:t>In Progress: Membership and </a:t>
            </a:r>
            <a:r>
              <a:rPr lang="en-US" dirty="0" smtClean="0"/>
              <a:t>Gradebook</a:t>
            </a:r>
          </a:p>
          <a:p>
            <a:r>
              <a:rPr lang="en-US" dirty="0" smtClean="0"/>
              <a:t>Sakai</a:t>
            </a:r>
          </a:p>
          <a:p>
            <a:pPr lvl="1"/>
            <a:r>
              <a:rPr lang="en-US" dirty="0"/>
              <a:t>Complete: LTI 1.1, Common Cartridge, Deep Linking</a:t>
            </a:r>
          </a:p>
          <a:p>
            <a:pPr lvl="1"/>
            <a:r>
              <a:rPr lang="en-US" dirty="0"/>
              <a:t>In Progress: Membership and Gradebook</a:t>
            </a:r>
          </a:p>
        </p:txBody>
      </p:sp>
      <p:sp>
        <p:nvSpPr>
          <p:cNvPr id="39" name="Oval 38"/>
          <p:cNvSpPr/>
          <p:nvPr/>
        </p:nvSpPr>
        <p:spPr>
          <a:xfrm>
            <a:off x="8511223" y="2251378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602776" y="2530787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669060" y="3981646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345152" y="2705042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812673" y="2912445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212460" y="2512656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605457" y="3497621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317000" y="3435271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704248" y="2285566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341869" y="3295463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344298" y="2240858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532091" y="2656196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3066" y="2357307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912334" y="2941193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168696" y="3821315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927585" y="2609364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345152" y="3082952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894823" y="2281769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700366" y="2549455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267956" y="2919782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923698" y="3283612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583714" y="3448033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016253" y="2454659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606446" y="2875813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602022" y="3082952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470896" y="3099176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237912" y="3204212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939506" y="3786039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598737" y="3529271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823139" y="3255776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447160" y="3824901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080057" y="2979697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81686" y="3413767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621570" y="3928276"/>
            <a:ext cx="101629" cy="106741"/>
          </a:xfrm>
          <a:prstGeom prst="ellipse">
            <a:avLst/>
          </a:prstGeom>
          <a:solidFill>
            <a:srgbClr val="018AC2"/>
          </a:solidFill>
          <a:ln w="19050">
            <a:solidFill>
              <a:srgbClr val="00B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049" y="4271270"/>
            <a:ext cx="2334760" cy="6227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283" y="501212"/>
            <a:ext cx="2060730" cy="15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3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3487</TotalTime>
  <Words>938</Words>
  <Application>Microsoft Macintosh PowerPoint</Application>
  <PresentationFormat>On-screen Show (16:9)</PresentationFormat>
  <Paragraphs>191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Calibri</vt:lpstr>
      <vt:lpstr>Calibri Light</vt:lpstr>
      <vt:lpstr>ＭＳ Ｐゴシック</vt:lpstr>
      <vt:lpstr>Times</vt:lpstr>
      <vt:lpstr>Yu Gothic</vt:lpstr>
      <vt:lpstr>맑은 고딕</vt:lpstr>
      <vt:lpstr>游ゴシック</vt:lpstr>
      <vt:lpstr>游ゴシック Light</vt:lpstr>
      <vt:lpstr>Arial</vt:lpstr>
      <vt:lpstr>Office Theme</vt:lpstr>
      <vt:lpstr>Learning Management Systems, Educational App Stores, Repositories, and Analytics - An Ecosystem Approach</vt:lpstr>
      <vt:lpstr>100% Open Ecosystem</vt:lpstr>
      <vt:lpstr>Apereo Ecosystem</vt:lpstr>
      <vt:lpstr>Sakai Principles</vt:lpstr>
      <vt:lpstr>Sakai 基本原則</vt:lpstr>
      <vt:lpstr>The Standards Are Ready to Form an Ecosystem</vt:lpstr>
      <vt:lpstr>PowerPoint Presentation</vt:lpstr>
      <vt:lpstr>PowerPoint Presentation</vt:lpstr>
      <vt:lpstr>PowerPoint Presentation</vt:lpstr>
      <vt:lpstr>A Standards-Based Educational App Store</vt:lpstr>
      <vt:lpstr>March 6, 2008 iPhone SDK Press Conference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Amazon Architecture</vt:lpstr>
      <vt:lpstr>Building Tsugi Learning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APIs</vt:lpstr>
      <vt:lpstr>Tsugi Standards Support</vt:lpstr>
      <vt:lpstr>Active Tsugi Developers</vt:lpstr>
      <vt:lpstr>Any Questions?  www.tsugi.org www.tsugicloud.org </vt:lpstr>
      <vt:lpstr>Demo (time permitting)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Severance, Charles</cp:lastModifiedBy>
  <cp:revision>168</cp:revision>
  <cp:lastPrinted>2018-02-26T06:37:51Z</cp:lastPrinted>
  <dcterms:created xsi:type="dcterms:W3CDTF">2017-01-26T19:03:28Z</dcterms:created>
  <dcterms:modified xsi:type="dcterms:W3CDTF">2018-03-06T06:29:24Z</dcterms:modified>
</cp:coreProperties>
</file>